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  <p:sldMasterId id="2147483691" r:id="rId2"/>
  </p:sldMasterIdLst>
  <p:handoutMasterIdLst>
    <p:handoutMasterId r:id="rId30"/>
  </p:handoutMasterIdLst>
  <p:sldIdLst>
    <p:sldId id="315" r:id="rId3"/>
    <p:sldId id="316" r:id="rId4"/>
    <p:sldId id="337" r:id="rId5"/>
    <p:sldId id="339" r:id="rId6"/>
    <p:sldId id="343" r:id="rId7"/>
    <p:sldId id="346" r:id="rId8"/>
    <p:sldId id="355" r:id="rId9"/>
    <p:sldId id="348" r:id="rId10"/>
    <p:sldId id="356" r:id="rId11"/>
    <p:sldId id="357" r:id="rId12"/>
    <p:sldId id="349" r:id="rId13"/>
    <p:sldId id="358" r:id="rId14"/>
    <p:sldId id="360" r:id="rId15"/>
    <p:sldId id="362" r:id="rId16"/>
    <p:sldId id="361" r:id="rId17"/>
    <p:sldId id="359" r:id="rId18"/>
    <p:sldId id="350" r:id="rId19"/>
    <p:sldId id="363" r:id="rId20"/>
    <p:sldId id="366" r:id="rId21"/>
    <p:sldId id="364" r:id="rId22"/>
    <p:sldId id="367" r:id="rId23"/>
    <p:sldId id="365" r:id="rId24"/>
    <p:sldId id="368" r:id="rId25"/>
    <p:sldId id="371" r:id="rId26"/>
    <p:sldId id="370" r:id="rId27"/>
    <p:sldId id="369" r:id="rId28"/>
    <p:sldId id="317" r:id="rId29"/>
  </p:sldIdLst>
  <p:sldSz cx="12195175" cy="6859588"/>
  <p:notesSz cx="6858000" cy="9144000"/>
  <p:defaultTextStyle>
    <a:defPPr>
      <a:defRPr lang="uk-UA"/>
    </a:defPPr>
    <a:lvl1pPr algn="l" defTabSz="1226666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612604" indent="-192533" algn="l" defTabSz="1226666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1226666" indent="-386524" algn="l" defTabSz="1226666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840728" indent="-580514" algn="l" defTabSz="1226666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2454790" indent="-774506" algn="l" defTabSz="1226666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100355" algn="l" defTabSz="840142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520425" algn="l" defTabSz="840142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2940497" algn="l" defTabSz="840142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360567" algn="l" defTabSz="840142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74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00"/>
    <a:srgbClr val="DE0000"/>
    <a:srgbClr val="C80000"/>
    <a:srgbClr val="EA9E06"/>
    <a:srgbClr val="FFFFFF"/>
    <a:srgbClr val="19345E"/>
    <a:srgbClr val="263645"/>
    <a:srgbClr val="21447D"/>
    <a:srgbClr val="FFCB04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04" autoAdjust="0"/>
    <p:restoredTop sz="91501" autoAdjust="0"/>
  </p:normalViewPr>
  <p:slideViewPr>
    <p:cSldViewPr snapToObjects="1">
      <p:cViewPr varScale="1">
        <p:scale>
          <a:sx n="77" d="100"/>
          <a:sy n="77" d="100"/>
        </p:scale>
        <p:origin x="66" y="51"/>
      </p:cViewPr>
      <p:guideLst>
        <p:guide orient="horz" pos="2160"/>
        <p:guide pos="74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01B27-7E0C-FC40-8769-0285714A5B69}" type="datetimeFigureOut">
              <a:rPr lang="ru-RU" smtClean="0"/>
              <a:pPr/>
              <a:t>01.02.2017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2CDFE6-0DD0-8B4F-A4FA-F5355317EAD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9965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9"/>
          <p:cNvSpPr/>
          <p:nvPr userDrawn="1"/>
        </p:nvSpPr>
        <p:spPr>
          <a:xfrm>
            <a:off x="408955" y="2421682"/>
            <a:ext cx="6336704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Название 1"/>
          <p:cNvSpPr>
            <a:spLocks noGrp="1"/>
          </p:cNvSpPr>
          <p:nvPr>
            <p:ph type="ctrTitle" hasCustomPrompt="1"/>
          </p:nvPr>
        </p:nvSpPr>
        <p:spPr>
          <a:xfrm>
            <a:off x="480963" y="2493690"/>
            <a:ext cx="6408712" cy="1470365"/>
          </a:xfrm>
        </p:spPr>
        <p:txBody>
          <a:bodyPr>
            <a:noAutofit/>
          </a:bodyPr>
          <a:lstStyle>
            <a:lvl1pPr algn="l">
              <a:lnSpc>
                <a:spcPct val="80000"/>
              </a:lnSpc>
              <a:defRPr sz="4800" b="1" baseline="0">
                <a:solidFill>
                  <a:schemeClr val="bg1"/>
                </a:solidFill>
                <a:latin typeface="PFSquareSansPro-Regular"/>
                <a:cs typeface="PFSquareSansPro-Regular"/>
              </a:defRPr>
            </a:lvl1pPr>
          </a:lstStyle>
          <a:p>
            <a:r>
              <a:rPr lang="ru-RU" dirty="0"/>
              <a:t>введите заголовок презентации</a:t>
            </a:r>
          </a:p>
        </p:txBody>
      </p:sp>
      <p:sp>
        <p:nvSpPr>
          <p:cNvPr id="12" name="Прямоугольник 9"/>
          <p:cNvSpPr/>
          <p:nvPr userDrawn="1"/>
        </p:nvSpPr>
        <p:spPr>
          <a:xfrm>
            <a:off x="408955" y="4221882"/>
            <a:ext cx="3240360" cy="504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480963" y="4293890"/>
            <a:ext cx="3240360" cy="504056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400">
                <a:solidFill>
                  <a:schemeClr val="bg1"/>
                </a:solidFill>
                <a:latin typeface="PT Sans Caption"/>
                <a:cs typeface="PT Sans Caption"/>
              </a:defRPr>
            </a:lvl1pPr>
          </a:lstStyle>
          <a:p>
            <a:pPr lvl="0"/>
            <a:r>
              <a:rPr lang="ru-RU" dirty="0"/>
              <a:t>введите дату или подзаголовок</a:t>
            </a:r>
            <a:endParaRPr lang="en-US" dirty="0"/>
          </a:p>
        </p:txBody>
      </p:sp>
      <p:sp>
        <p:nvSpPr>
          <p:cNvPr id="15" name="Прямоугольник 6"/>
          <p:cNvSpPr/>
          <p:nvPr userDrawn="1"/>
        </p:nvSpPr>
        <p:spPr>
          <a:xfrm>
            <a:off x="408955" y="189434"/>
            <a:ext cx="1656184" cy="57606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404040"/>
                </a:solidFill>
                <a:latin typeface="PFSquareSansPro-Regular"/>
                <a:cs typeface="PFSquareSansPro-Regular"/>
              </a:rPr>
              <a:t>Client’s logo</a:t>
            </a:r>
            <a:endParaRPr lang="ru-RU" sz="1400" dirty="0">
              <a:solidFill>
                <a:srgbClr val="404040"/>
              </a:solidFill>
              <a:latin typeface="PFSquareSansPro-Regular"/>
              <a:cs typeface="PFSquareSansPr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189047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>
          <a:xfrm>
            <a:off x="609759" y="273113"/>
            <a:ext cx="4012129" cy="1162319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7974" y="273114"/>
            <a:ext cx="6817442" cy="5854468"/>
          </a:xfrm>
        </p:spPr>
        <p:txBody>
          <a:bodyPr/>
          <a:lstStyle>
            <a:lvl1pPr>
              <a:defRPr sz="3800"/>
            </a:lvl1pPr>
            <a:lvl2pPr>
              <a:defRPr sz="33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759" y="1435433"/>
            <a:ext cx="4012129" cy="4692149"/>
          </a:xfrm>
        </p:spPr>
        <p:txBody>
          <a:bodyPr/>
          <a:lstStyle>
            <a:lvl1pPr marL="0" indent="0">
              <a:buNone/>
              <a:defRPr sz="1700"/>
            </a:lvl1pPr>
            <a:lvl2pPr marL="544388" indent="0">
              <a:buNone/>
              <a:defRPr sz="1400"/>
            </a:lvl2pPr>
            <a:lvl3pPr marL="1088776" indent="0">
              <a:buNone/>
              <a:defRPr sz="1200"/>
            </a:lvl3pPr>
            <a:lvl4pPr marL="1633164" indent="0">
              <a:buNone/>
              <a:defRPr sz="1100"/>
            </a:lvl4pPr>
            <a:lvl5pPr marL="2177552" indent="0">
              <a:buNone/>
              <a:defRPr sz="1100"/>
            </a:lvl5pPr>
            <a:lvl6pPr marL="2721940" indent="0">
              <a:buNone/>
              <a:defRPr sz="1100"/>
            </a:lvl6pPr>
            <a:lvl7pPr marL="3266328" indent="0">
              <a:buNone/>
              <a:defRPr sz="1100"/>
            </a:lvl7pPr>
            <a:lvl8pPr marL="3810716" indent="0">
              <a:buNone/>
              <a:defRPr sz="1100"/>
            </a:lvl8pPr>
            <a:lvl9pPr marL="4355104" indent="0">
              <a:buNone/>
              <a:defRPr sz="11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136974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>
          <a:xfrm>
            <a:off x="2390340" y="4801712"/>
            <a:ext cx="7317105" cy="566869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90340" y="612917"/>
            <a:ext cx="7317105" cy="4115753"/>
          </a:xfrm>
        </p:spPr>
        <p:txBody>
          <a:bodyPr/>
          <a:lstStyle>
            <a:lvl1pPr marL="0" indent="0">
              <a:buNone/>
              <a:defRPr sz="3800"/>
            </a:lvl1pPr>
            <a:lvl2pPr marL="544388" indent="0">
              <a:buNone/>
              <a:defRPr sz="3300"/>
            </a:lvl2pPr>
            <a:lvl3pPr marL="1088776" indent="0">
              <a:buNone/>
              <a:defRPr sz="2900"/>
            </a:lvl3pPr>
            <a:lvl4pPr marL="1633164" indent="0">
              <a:buNone/>
              <a:defRPr sz="2400"/>
            </a:lvl4pPr>
            <a:lvl5pPr marL="2177552" indent="0">
              <a:buNone/>
              <a:defRPr sz="2400"/>
            </a:lvl5pPr>
            <a:lvl6pPr marL="2721940" indent="0">
              <a:buNone/>
              <a:defRPr sz="2400"/>
            </a:lvl6pPr>
            <a:lvl7pPr marL="3266328" indent="0">
              <a:buNone/>
              <a:defRPr sz="2400"/>
            </a:lvl7pPr>
            <a:lvl8pPr marL="3810716" indent="0">
              <a:buNone/>
              <a:defRPr sz="2400"/>
            </a:lvl8pPr>
            <a:lvl9pPr marL="4355104" indent="0">
              <a:buNone/>
              <a:defRPr sz="24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90340" y="5368581"/>
            <a:ext cx="7317105" cy="805048"/>
          </a:xfrm>
        </p:spPr>
        <p:txBody>
          <a:bodyPr/>
          <a:lstStyle>
            <a:lvl1pPr marL="0" indent="0">
              <a:buNone/>
              <a:defRPr sz="1700"/>
            </a:lvl1pPr>
            <a:lvl2pPr marL="544388" indent="0">
              <a:buNone/>
              <a:defRPr sz="1400"/>
            </a:lvl2pPr>
            <a:lvl3pPr marL="1088776" indent="0">
              <a:buNone/>
              <a:defRPr sz="1200"/>
            </a:lvl3pPr>
            <a:lvl4pPr marL="1633164" indent="0">
              <a:buNone/>
              <a:defRPr sz="1100"/>
            </a:lvl4pPr>
            <a:lvl5pPr marL="2177552" indent="0">
              <a:buNone/>
              <a:defRPr sz="1100"/>
            </a:lvl5pPr>
            <a:lvl6pPr marL="2721940" indent="0">
              <a:buNone/>
              <a:defRPr sz="1100"/>
            </a:lvl6pPr>
            <a:lvl7pPr marL="3266328" indent="0">
              <a:buNone/>
              <a:defRPr sz="1100"/>
            </a:lvl7pPr>
            <a:lvl8pPr marL="3810716" indent="0">
              <a:buNone/>
              <a:defRPr sz="1100"/>
            </a:lvl8pPr>
            <a:lvl9pPr marL="4355104" indent="0">
              <a:buNone/>
              <a:defRPr sz="11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8552906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2132856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41502" y="274702"/>
            <a:ext cx="2743914" cy="58528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759" y="274702"/>
            <a:ext cx="8028490" cy="58528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09759" y="6357822"/>
            <a:ext cx="2845541" cy="365210"/>
          </a:xfrm>
          <a:prstGeom prst="rect">
            <a:avLst/>
          </a:prstGeom>
        </p:spPr>
        <p:txBody>
          <a:bodyPr/>
          <a:lstStyle/>
          <a:p>
            <a:fld id="{D3EFB96B-3725-1C4F-8D94-4E1E9B5262DA}" type="datetimeFigureOut">
              <a:rPr lang="ru-RU" smtClean="0"/>
              <a:pPr/>
              <a:t>01.02.2017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166685" y="6357822"/>
            <a:ext cx="3861805" cy="36521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739875" y="6357822"/>
            <a:ext cx="2845541" cy="365210"/>
          </a:xfrm>
          <a:prstGeom prst="rect">
            <a:avLst/>
          </a:prstGeom>
        </p:spPr>
        <p:txBody>
          <a:bodyPr/>
          <a:lstStyle/>
          <a:p>
            <a:fld id="{55F05190-99F5-D243-ACA8-B2B2DB51320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1619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6375" cy="147161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7788"/>
            <a:ext cx="8537575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613" y="4408488"/>
            <a:ext cx="10366375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6375" cy="15017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1788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73788" y="1600200"/>
            <a:ext cx="5411787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79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7975" cy="39528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4425" y="1535113"/>
            <a:ext cx="539115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4425" y="2174875"/>
            <a:ext cx="5391150" cy="39528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Содержимое 2"/>
          <p:cNvSpPr>
            <a:spLocks noGrp="1"/>
          </p:cNvSpPr>
          <p:nvPr>
            <p:ph idx="1" hasCustomPrompt="1"/>
          </p:nvPr>
        </p:nvSpPr>
        <p:spPr>
          <a:xfrm>
            <a:off x="4657427" y="2061643"/>
            <a:ext cx="5184576" cy="4032448"/>
          </a:xfrm>
        </p:spPr>
        <p:txBody>
          <a:bodyPr>
            <a:normAutofit/>
          </a:bodyPr>
          <a:lstStyle>
            <a:lvl1pPr marL="457200" indent="-457200">
              <a:lnSpc>
                <a:spcPct val="120000"/>
              </a:lnSpc>
              <a:buFont typeface="+mj-lt"/>
              <a:buAutoNum type="arabicPeriod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PFSquareSansPro-Regular"/>
                <a:cs typeface="PFSquareSansPro-Regular"/>
              </a:defRPr>
            </a:lvl1pPr>
            <a:lvl2pPr marL="544388" indent="0">
              <a:buNone/>
              <a:defRPr>
                <a:latin typeface="PFSquareSansPro-Regular"/>
                <a:cs typeface="PFSquareSansPro-Regular"/>
              </a:defRPr>
            </a:lvl2pPr>
            <a:lvl3pPr marL="1088776" indent="0">
              <a:buNone/>
              <a:defRPr>
                <a:latin typeface="PFSquareSansPro-Regular"/>
                <a:cs typeface="PFSquareSansPro-Regular"/>
              </a:defRPr>
            </a:lvl3pPr>
            <a:lvl4pPr marL="1633164" indent="0">
              <a:buNone/>
              <a:defRPr>
                <a:latin typeface="PFSquareSansPro-Regular"/>
                <a:cs typeface="PFSquareSansPro-Regular"/>
              </a:defRPr>
            </a:lvl4pPr>
            <a:lvl5pPr marL="2177552" indent="0">
              <a:buNone/>
              <a:defRPr>
                <a:latin typeface="PFSquareSansPro-Regular"/>
                <a:cs typeface="PFSquareSansPro-Regular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0"/>
            <a:endParaRPr lang="ru-RU" dirty="0"/>
          </a:p>
        </p:txBody>
      </p:sp>
      <p:sp>
        <p:nvSpPr>
          <p:cNvPr id="12" name="Название 1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4801443" y="1871907"/>
            <a:ext cx="504056" cy="45719"/>
          </a:xfrm>
          <a:prstGeom prst="rect">
            <a:avLst/>
          </a:prstGeom>
          <a:solidFill>
            <a:srgbClr val="19345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94593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7263" y="273050"/>
            <a:ext cx="6818312" cy="58547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26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90775" y="4802188"/>
            <a:ext cx="7316788" cy="5667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90775" y="612775"/>
            <a:ext cx="7316788" cy="41163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90775" y="5368925"/>
            <a:ext cx="7316788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42375" y="274638"/>
            <a:ext cx="2743200" cy="585311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80375" cy="585311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64939" y="1485578"/>
            <a:ext cx="11737304" cy="4608513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PFSquareSansPro-Regular"/>
                <a:cs typeface="PFSquareSansPro-Regular"/>
              </a:defRPr>
            </a:lvl1pPr>
            <a:lvl2pPr marL="544388" indent="0">
              <a:buNone/>
              <a:defRPr>
                <a:latin typeface="PFSquareSansPro-Regular"/>
                <a:cs typeface="PFSquareSansPro-Regular"/>
              </a:defRPr>
            </a:lvl2pPr>
            <a:lvl3pPr marL="1088776" indent="0">
              <a:buNone/>
              <a:defRPr>
                <a:latin typeface="PFSquareSansPro-Regular"/>
                <a:cs typeface="PFSquareSansPro-Regular"/>
              </a:defRPr>
            </a:lvl3pPr>
            <a:lvl4pPr marL="1633164" indent="0">
              <a:buNone/>
              <a:defRPr>
                <a:latin typeface="PFSquareSansPro-Regular"/>
                <a:cs typeface="PFSquareSansPro-Regular"/>
              </a:defRPr>
            </a:lvl4pPr>
            <a:lvl5pPr marL="2177552" indent="0">
              <a:buNone/>
              <a:defRPr>
                <a:latin typeface="PFSquareSansPro-Regular"/>
                <a:cs typeface="PFSquareSansPro-Regular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1" name="Название 10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408955" y="1341561"/>
            <a:ext cx="504056" cy="45719"/>
          </a:xfrm>
          <a:prstGeom prst="rect">
            <a:avLst/>
          </a:prstGeom>
          <a:solidFill>
            <a:srgbClr val="19345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638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3505299" y="2493690"/>
            <a:ext cx="6048672" cy="1500534"/>
          </a:xfrm>
        </p:spPr>
        <p:txBody>
          <a:bodyPr anchor="ctr">
            <a:normAutofit/>
          </a:bodyPr>
          <a:lstStyle>
            <a:lvl1pPr marL="0" indent="0">
              <a:buNone/>
              <a:defRPr sz="4400" b="1" i="0">
                <a:solidFill>
                  <a:schemeClr val="bg1"/>
                </a:solidFill>
                <a:latin typeface="PFSquareSansPro-Regular"/>
                <a:cs typeface="PFSquareSansPro-Regular"/>
              </a:defRPr>
            </a:lvl1pPr>
            <a:lvl2pPr marL="54438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8877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3316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4pPr>
            <a:lvl5pPr marL="2177552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5pPr>
            <a:lvl6pPr marL="272194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6pPr>
            <a:lvl7pPr marL="3266328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7pPr>
            <a:lvl8pPr marL="381071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8pPr>
            <a:lvl9pPr marL="435510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очень длинное название раздела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1129035" y="1557586"/>
            <a:ext cx="1800522" cy="302406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9031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sz="half" idx="1" hasCustomPrompt="1"/>
          </p:nvPr>
        </p:nvSpPr>
        <p:spPr>
          <a:xfrm>
            <a:off x="6313611" y="1600571"/>
            <a:ext cx="5688632" cy="4493519"/>
          </a:xfrm>
        </p:spPr>
        <p:txBody>
          <a:bodyPr>
            <a:normAutofit/>
          </a:bodyPr>
          <a:lstStyle>
            <a:lvl1pPr marL="0" indent="0">
              <a:buNone/>
              <a:defRPr sz="1800" b="0" baseline="0">
                <a:solidFill>
                  <a:srgbClr val="404040"/>
                </a:solidFill>
                <a:latin typeface="PFSquareSansPro-Regular"/>
                <a:cs typeface="PFSquareSansPro-Regular"/>
              </a:defRPr>
            </a:lvl1pPr>
            <a:lvl2pPr marL="544388" indent="0">
              <a:buNone/>
              <a:defRPr sz="1800">
                <a:latin typeface="PFSquareSansPro-Regular"/>
                <a:cs typeface="PFSquareSansPro-Regular"/>
              </a:defRPr>
            </a:lvl2pPr>
            <a:lvl3pPr marL="1088776" indent="0">
              <a:buNone/>
              <a:defRPr sz="1800">
                <a:latin typeface="PFSquareSansPro-Regular"/>
                <a:cs typeface="PFSquareSansPro-Regular"/>
              </a:defRPr>
            </a:lvl3pPr>
            <a:lvl4pPr marL="1633164" indent="0">
              <a:buNone/>
              <a:defRPr sz="1800">
                <a:latin typeface="PFSquareSansPro-Regular"/>
                <a:cs typeface="PFSquareSansPro-Regular"/>
              </a:defRPr>
            </a:lvl4pPr>
            <a:lvl5pPr marL="2177552" indent="0">
              <a:buNone/>
              <a:defRPr sz="1800">
                <a:latin typeface="PFSquareSansPro-Regular"/>
                <a:cs typeface="PFSquareSansPro-Regular"/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ru-RU" dirty="0"/>
              <a:t>Введите текстовую информацию</a:t>
            </a:r>
          </a:p>
        </p:txBody>
      </p:sp>
      <p:sp>
        <p:nvSpPr>
          <p:cNvPr id="13" name="Название 12"/>
          <p:cNvSpPr>
            <a:spLocks noGrp="1"/>
          </p:cNvSpPr>
          <p:nvPr>
            <p:ph type="title" hasCustomPrompt="1"/>
          </p:nvPr>
        </p:nvSpPr>
        <p:spPr>
          <a:xfrm>
            <a:off x="6313611" y="189434"/>
            <a:ext cx="5688632" cy="1152128"/>
          </a:xfr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994821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дна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sz="half" idx="1" hasCustomPrompt="1"/>
          </p:nvPr>
        </p:nvSpPr>
        <p:spPr>
          <a:xfrm>
            <a:off x="264939" y="1600571"/>
            <a:ext cx="5688632" cy="4493519"/>
          </a:xfrm>
        </p:spPr>
        <p:txBody>
          <a:bodyPr>
            <a:normAutofit/>
          </a:bodyPr>
          <a:lstStyle>
            <a:lvl1pPr marL="0" indent="0">
              <a:buNone/>
              <a:defRPr sz="1800" b="0" baseline="0">
                <a:solidFill>
                  <a:srgbClr val="404040"/>
                </a:solidFill>
                <a:latin typeface="PFSquareSansPro-Regular"/>
                <a:cs typeface="PFSquareSansPro-Regular"/>
              </a:defRPr>
            </a:lvl1pPr>
            <a:lvl2pPr marL="544388" indent="0">
              <a:buNone/>
              <a:defRPr sz="1800">
                <a:latin typeface="PFSquareSansPro-Regular"/>
                <a:cs typeface="PFSquareSansPro-Regular"/>
              </a:defRPr>
            </a:lvl2pPr>
            <a:lvl3pPr marL="1088776" indent="0">
              <a:buNone/>
              <a:defRPr sz="1800">
                <a:latin typeface="PFSquareSansPro-Regular"/>
                <a:cs typeface="PFSquareSansPro-Regular"/>
              </a:defRPr>
            </a:lvl3pPr>
            <a:lvl4pPr marL="1633164" indent="0">
              <a:buNone/>
              <a:defRPr sz="1800">
                <a:latin typeface="PFSquareSansPro-Regular"/>
                <a:cs typeface="PFSquareSansPro-Regular"/>
              </a:defRPr>
            </a:lvl4pPr>
            <a:lvl5pPr marL="2177552" indent="0">
              <a:buNone/>
              <a:defRPr sz="1800">
                <a:latin typeface="PFSquareSansPro-Regular"/>
                <a:cs typeface="PFSquareSansPro-Regular"/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ru-RU" dirty="0"/>
              <a:t>Введите текстовую информацию</a:t>
            </a:r>
          </a:p>
        </p:txBody>
      </p:sp>
      <p:sp>
        <p:nvSpPr>
          <p:cNvPr id="12" name="Прямоугольник 11"/>
          <p:cNvSpPr/>
          <p:nvPr userDrawn="1"/>
        </p:nvSpPr>
        <p:spPr>
          <a:xfrm>
            <a:off x="408955" y="1341561"/>
            <a:ext cx="504056" cy="45719"/>
          </a:xfrm>
          <a:prstGeom prst="rect">
            <a:avLst/>
          </a:prstGeom>
          <a:solidFill>
            <a:srgbClr val="19345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Название 12"/>
          <p:cNvSpPr>
            <a:spLocks noGrp="1"/>
          </p:cNvSpPr>
          <p:nvPr>
            <p:ph type="title" hasCustomPrompt="1"/>
          </p:nvPr>
        </p:nvSpPr>
        <p:spPr>
          <a:xfrm>
            <a:off x="264939" y="189434"/>
            <a:ext cx="5688632" cy="1152128"/>
          </a:xfr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4" name="Диаграмма 3"/>
          <p:cNvSpPr>
            <a:spLocks noGrp="1"/>
          </p:cNvSpPr>
          <p:nvPr>
            <p:ph type="chart" sz="quarter" idx="11" hasCustomPrompt="1"/>
          </p:nvPr>
        </p:nvSpPr>
        <p:spPr>
          <a:xfrm>
            <a:off x="6097588" y="0"/>
            <a:ext cx="6097587" cy="60940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solidFill>
                  <a:srgbClr val="404040"/>
                </a:solidFill>
                <a:latin typeface="PFSquareSansPro-Regular"/>
                <a:cs typeface="PFSquareSansPro-Regular"/>
              </a:defRPr>
            </a:lvl1pPr>
          </a:lstStyle>
          <a:p>
            <a:r>
              <a:rPr lang="ru-RU" dirty="0"/>
              <a:t>Кликните, чтобы добавить диаграмму</a:t>
            </a:r>
          </a:p>
        </p:txBody>
      </p:sp>
    </p:spTree>
    <p:extLst>
      <p:ext uri="{BB962C8B-B14F-4D97-AF65-F5344CB8AC3E}">
        <p14:creationId xmlns:p14="http://schemas.microsoft.com/office/powerpoint/2010/main" val="4267151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09759" y="1535469"/>
            <a:ext cx="5388320" cy="639910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544388" indent="0">
              <a:buNone/>
              <a:defRPr sz="2400" b="1"/>
            </a:lvl2pPr>
            <a:lvl3pPr marL="1088776" indent="0">
              <a:buNone/>
              <a:defRPr sz="2100" b="1"/>
            </a:lvl3pPr>
            <a:lvl4pPr marL="1633164" indent="0">
              <a:buNone/>
              <a:defRPr sz="1900" b="1"/>
            </a:lvl4pPr>
            <a:lvl5pPr marL="2177552" indent="0">
              <a:buNone/>
              <a:defRPr sz="1900" b="1"/>
            </a:lvl5pPr>
            <a:lvl6pPr marL="2721940" indent="0">
              <a:buNone/>
              <a:defRPr sz="1900" b="1"/>
            </a:lvl6pPr>
            <a:lvl7pPr marL="3266328" indent="0">
              <a:buNone/>
              <a:defRPr sz="1900" b="1"/>
            </a:lvl7pPr>
            <a:lvl8pPr marL="3810716" indent="0">
              <a:buNone/>
              <a:defRPr sz="1900" b="1"/>
            </a:lvl8pPr>
            <a:lvl9pPr marL="4355104" indent="0">
              <a:buNone/>
              <a:defRPr sz="19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759" y="2175379"/>
            <a:ext cx="5388320" cy="3952203"/>
          </a:xfrm>
        </p:spPr>
        <p:txBody>
          <a:bodyPr>
            <a:normAutofit/>
          </a:bodyPr>
          <a:lstStyle>
            <a:lvl1pPr marL="408291" indent="-408291">
              <a:buFont typeface="Wingdings" charset="2"/>
              <a:buChar char="§"/>
              <a:defRPr sz="1600"/>
            </a:lvl1pPr>
            <a:lvl2pPr marL="884631" indent="-340243">
              <a:buFont typeface="Wingdings" charset="2"/>
              <a:buChar char="§"/>
              <a:defRPr sz="1600"/>
            </a:lvl2pPr>
            <a:lvl3pPr marL="1360970" indent="-272194">
              <a:buFont typeface="Wingdings" charset="2"/>
              <a:buChar char="§"/>
              <a:defRPr sz="1600"/>
            </a:lvl3pPr>
            <a:lvl4pPr marL="1905358" indent="-272194">
              <a:buFont typeface="Wingdings" charset="2"/>
              <a:buChar char="§"/>
              <a:defRPr sz="1600"/>
            </a:lvl4pPr>
            <a:lvl5pPr marL="2449746" indent="-272194">
              <a:buFont typeface="Wingdings" charset="2"/>
              <a:buChar char="§"/>
              <a:defRPr sz="16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4980" y="1535469"/>
            <a:ext cx="5390437" cy="639910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388" indent="0">
              <a:buNone/>
              <a:defRPr sz="2400" b="1"/>
            </a:lvl2pPr>
            <a:lvl3pPr marL="1088776" indent="0">
              <a:buNone/>
              <a:defRPr sz="2100" b="1"/>
            </a:lvl3pPr>
            <a:lvl4pPr marL="1633164" indent="0">
              <a:buNone/>
              <a:defRPr sz="1900" b="1"/>
            </a:lvl4pPr>
            <a:lvl5pPr marL="2177552" indent="0">
              <a:buNone/>
              <a:defRPr sz="1900" b="1"/>
            </a:lvl5pPr>
            <a:lvl6pPr marL="2721940" indent="0">
              <a:buNone/>
              <a:defRPr sz="1900" b="1"/>
            </a:lvl6pPr>
            <a:lvl7pPr marL="3266328" indent="0">
              <a:buNone/>
              <a:defRPr sz="1900" b="1"/>
            </a:lvl7pPr>
            <a:lvl8pPr marL="3810716" indent="0">
              <a:buNone/>
              <a:defRPr sz="1900" b="1"/>
            </a:lvl8pPr>
            <a:lvl9pPr marL="4355104" indent="0">
              <a:buNone/>
              <a:defRPr sz="19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4980" y="2175379"/>
            <a:ext cx="5390437" cy="3952203"/>
          </a:xfrm>
        </p:spPr>
        <p:txBody>
          <a:bodyPr>
            <a:normAutofit/>
          </a:bodyPr>
          <a:lstStyle>
            <a:lvl1pPr marL="408291" indent="-408291">
              <a:buFont typeface="Wingdings" charset="2"/>
              <a:buChar char="§"/>
              <a:defRPr sz="1800"/>
            </a:lvl1pPr>
            <a:lvl2pPr>
              <a:defRPr sz="1800"/>
            </a:lvl2pPr>
            <a:lvl3pPr marL="1360970" indent="-272194">
              <a:buFont typeface="Wingdings" charset="2"/>
              <a:buChar char="ü"/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edit</a:t>
            </a:r>
            <a:r>
              <a:rPr lang="ru-RU" dirty="0"/>
              <a:t> </a:t>
            </a:r>
            <a:r>
              <a:rPr lang="ru-RU" dirty="0" err="1"/>
              <a:t>master</a:t>
            </a:r>
            <a:r>
              <a:rPr lang="ru-RU" dirty="0"/>
              <a:t> </a:t>
            </a:r>
            <a:r>
              <a:rPr lang="ru-RU" dirty="0" err="1"/>
              <a:t>title</a:t>
            </a:r>
            <a:r>
              <a:rPr lang="ru-RU" dirty="0"/>
              <a:t> </a:t>
            </a:r>
            <a:r>
              <a:rPr lang="ru-RU" dirty="0" err="1"/>
              <a:t>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604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64939" y="189434"/>
            <a:ext cx="11665296" cy="604988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657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9401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4939" y="189434"/>
            <a:ext cx="11665296" cy="778829"/>
          </a:xfrm>
          <a:prstGeom prst="rect">
            <a:avLst/>
          </a:prstGeom>
        </p:spPr>
        <p:txBody>
          <a:bodyPr vert="horz" lIns="108878" tIns="54439" rIns="108878" bIns="54439" rtlCol="0" anchor="t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64939" y="981522"/>
            <a:ext cx="10975658" cy="4527011"/>
          </a:xfrm>
          <a:prstGeom prst="rect">
            <a:avLst/>
          </a:prstGeom>
        </p:spPr>
        <p:txBody>
          <a:bodyPr vert="horz" lIns="108878" tIns="54439" rIns="108878" bIns="54439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92057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9" r:id="rId2"/>
    <p:sldLayoutId id="2147483679" r:id="rId3"/>
    <p:sldLayoutId id="2147483680" r:id="rId4"/>
    <p:sldLayoutId id="2147483681" r:id="rId5"/>
    <p:sldLayoutId id="2147483690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</p:sldLayoutIdLst>
  <p:txStyles>
    <p:titleStyle>
      <a:lvl1pPr algn="l" defTabSz="544388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PFSquareSansPro-Regular"/>
          <a:ea typeface="+mj-ea"/>
          <a:cs typeface="PFSquareSansPro-Regular"/>
        </a:defRPr>
      </a:lvl1pPr>
    </p:titleStyle>
    <p:bodyStyle>
      <a:lvl1pPr marL="408291" indent="-408291" algn="l" defTabSz="544388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PFSquareSansPro-Regular"/>
          <a:ea typeface="+mn-ea"/>
          <a:cs typeface="PFSquareSansPro-Regular"/>
        </a:defRPr>
      </a:lvl1pPr>
      <a:lvl2pPr marL="884631" indent="-340243" algn="l" defTabSz="544388" rtl="0" eaLnBrk="1" latinLnBrk="0" hangingPunct="1">
        <a:spcBef>
          <a:spcPct val="20000"/>
        </a:spcBef>
        <a:buFont typeface="Arial"/>
        <a:buChar char="–"/>
        <a:defRPr sz="3300" kern="1200">
          <a:solidFill>
            <a:schemeClr val="tx1"/>
          </a:solidFill>
          <a:latin typeface="PFSquareSansPro-Regular"/>
          <a:ea typeface="+mn-ea"/>
          <a:cs typeface="PFSquareSansPro-Regular"/>
        </a:defRPr>
      </a:lvl2pPr>
      <a:lvl3pPr marL="1360970" indent="-272194" algn="l" defTabSz="544388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PFSquareSansPro-Regular"/>
          <a:ea typeface="+mn-ea"/>
          <a:cs typeface="PFSquareSansPro-Regular"/>
        </a:defRPr>
      </a:lvl3pPr>
      <a:lvl4pPr marL="1905358" indent="-272194" algn="l" defTabSz="544388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PFSquareSansPro-Regular"/>
          <a:ea typeface="+mn-ea"/>
          <a:cs typeface="PFSquareSansPro-Regular"/>
        </a:defRPr>
      </a:lvl4pPr>
      <a:lvl5pPr marL="2449746" indent="-272194" algn="l" defTabSz="544388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/>
          </a:solidFill>
          <a:latin typeface="PFSquareSansPro-Regular"/>
          <a:ea typeface="+mn-ea"/>
          <a:cs typeface="PFSquareSansPro-Regular"/>
        </a:defRPr>
      </a:lvl5pPr>
      <a:lvl6pPr marL="2994134" indent="-272194" algn="l" defTabSz="544388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8522" indent="-272194" algn="l" defTabSz="544388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910" indent="-272194" algn="l" defTabSz="544388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7298" indent="-272194" algn="l" defTabSz="544388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443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388" algn="l" defTabSz="5443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776" algn="l" defTabSz="5443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3164" algn="l" defTabSz="5443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552" algn="l" defTabSz="5443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940" algn="l" defTabSz="5443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6328" algn="l" defTabSz="5443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716" algn="l" defTabSz="5443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5104" algn="l" defTabSz="5443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597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5975" cy="4527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7938"/>
            <a:ext cx="28463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F9A22-E7BB-403B-B0AD-70CABA3E86A9}" type="datetimeFigureOut">
              <a:rPr lang="uk-UA" smtClean="0"/>
              <a:pPr/>
              <a:t>01.02.2017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7188" y="6357938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9188" y="6357938"/>
            <a:ext cx="28463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393DE-0943-47AE-9E68-AD14C548C7A8}" type="slidenum">
              <a:rPr lang="uk-UA" smtClean="0"/>
              <a:pPr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Текст 1"/>
          <p:cNvSpPr>
            <a:spLocks noGrp="1"/>
          </p:cNvSpPr>
          <p:nvPr>
            <p:ph type="body" idx="1"/>
          </p:nvPr>
        </p:nvSpPr>
        <p:spPr>
          <a:xfrm>
            <a:off x="1849115" y="2421682"/>
            <a:ext cx="8856984" cy="2880320"/>
          </a:xfrm>
          <a:noFill/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endParaRPr lang="ru-RU" sz="5400" b="0" spc="300" dirty="0">
              <a:solidFill>
                <a:schemeClr val="bg1">
                  <a:lumMod val="5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lnSpc>
                <a:spcPct val="90000"/>
              </a:lnSpc>
            </a:pPr>
            <a:r>
              <a:rPr lang="uk-UA" sz="5400" b="0" spc="3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Кейс </a:t>
            </a:r>
            <a:r>
              <a:rPr lang="ru-RU" sz="5400" b="0" spc="3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взаємодії громадськості, бізнесу, ІТ та державних органів</a:t>
            </a:r>
          </a:p>
        </p:txBody>
      </p:sp>
      <p:pic>
        <p:nvPicPr>
          <p:cNvPr id="102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019" y="1413570"/>
            <a:ext cx="4200525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4081363" y="3141762"/>
            <a:ext cx="4176464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Прямоугольник 15"/>
          <p:cNvSpPr/>
          <p:nvPr/>
        </p:nvSpPr>
        <p:spPr>
          <a:xfrm>
            <a:off x="3577307" y="2493690"/>
            <a:ext cx="5112568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Текст 2"/>
          <p:cNvSpPr>
            <a:spLocks noGrp="1"/>
          </p:cNvSpPr>
          <p:nvPr>
            <p:ph type="body" sz="quarter" idx="10"/>
          </p:nvPr>
        </p:nvSpPr>
        <p:spPr>
          <a:xfrm>
            <a:off x="668299" y="2004454"/>
            <a:ext cx="1800522" cy="1857388"/>
          </a:xfrm>
        </p:spPr>
        <p:txBody>
          <a:bodyPr/>
          <a:lstStyle/>
          <a:p>
            <a:r>
              <a:rPr lang="ru-RU" sz="11500" dirty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4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025621" y="2482290"/>
            <a:ext cx="45719" cy="996142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2" name="Текст 1"/>
          <p:cNvSpPr>
            <a:spLocks noGrp="1"/>
          </p:cNvSpPr>
          <p:nvPr>
            <p:ph type="body" idx="1"/>
          </p:nvPr>
        </p:nvSpPr>
        <p:spPr>
          <a:xfrm>
            <a:off x="2882877" y="1917626"/>
            <a:ext cx="6601366" cy="2880320"/>
          </a:xfrm>
          <a:noFill/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ru-RU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Робота </a:t>
            </a:r>
          </a:p>
          <a:p>
            <a:pPr algn="ctr">
              <a:lnSpc>
                <a:spcPct val="80000"/>
              </a:lnSpc>
            </a:pPr>
            <a:r>
              <a:rPr lang="ru-RU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з</a:t>
            </a:r>
            <a:r>
              <a:rPr lang="uk-UA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і ЗМІ</a:t>
            </a:r>
            <a:endParaRPr lang="ru-RU" sz="4800" b="0" spc="3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660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/>
          <p:cNvSpPr/>
          <p:nvPr/>
        </p:nvSpPr>
        <p:spPr>
          <a:xfrm>
            <a:off x="739736" y="1224740"/>
            <a:ext cx="9678331" cy="2637102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057027" y="1648404"/>
            <a:ext cx="9361040" cy="1997414"/>
          </a:xfrm>
        </p:spPr>
        <p:txBody>
          <a:bodyPr>
            <a:no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Всім ЗМІ пох** </a:t>
            </a:r>
          </a:p>
          <a:p>
            <a:r>
              <a:rPr lang="ru-RU" sz="3600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на ваш проект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9678331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http://vgolos.com.ua/media/gallery/full/s/k/skri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1523" y="621482"/>
            <a:ext cx="6334125" cy="45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6639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4979" y="1504388"/>
            <a:ext cx="4032448" cy="4301670"/>
          </a:xfrm>
        </p:spPr>
        <p:txBody>
          <a:bodyPr>
            <a:noAutofit/>
          </a:bodyPr>
          <a:lstStyle/>
          <a:p>
            <a:pPr marL="342900" indent="-342900">
              <a:buAutoNum type="arabicPeriod"/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Піар на власних майданчиках (блог, фб стор</a:t>
            </a: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інка тощо).</a:t>
            </a:r>
          </a:p>
          <a:p>
            <a:pPr marL="342900" indent="-342900">
              <a:buAutoNum type="arabicPeriod"/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Робота зі ЗМІ за участі члена команди (інтерв</a:t>
            </a:r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’</a:t>
            </a: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ю</a:t>
            </a:r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надсилання прес-релізів).</a:t>
            </a:r>
          </a:p>
          <a:p>
            <a:pPr marL="342900" indent="-342900">
              <a:buAutoNum type="arabicPeriod"/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ЗМІ самі пишуть про ваш ресурс.</a:t>
            </a:r>
          </a:p>
          <a:p>
            <a:pPr marL="342900" indent="-342900">
              <a:buAutoNum type="arabicPeriod"/>
            </a:pPr>
            <a:endParaRPr lang="uk-UA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342900" indent="-342900">
              <a:buAutoNum type="arabicPeriod"/>
            </a:pPr>
            <a:endParaRPr lang="uk-UA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Робота зі ЗМІ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139" y="3397443"/>
            <a:ext cx="9715571" cy="2343167"/>
          </a:xfrm>
          <a:prstGeom prst="rect">
            <a:avLst/>
          </a:prstGeom>
        </p:spPr>
      </p:pic>
      <p:sp>
        <p:nvSpPr>
          <p:cNvPr id="15" name="Content Placeholder 4"/>
          <p:cNvSpPr txBox="1">
            <a:spLocks/>
          </p:cNvSpPr>
          <p:nvPr/>
        </p:nvSpPr>
        <p:spPr>
          <a:xfrm>
            <a:off x="6463835" y="1773610"/>
            <a:ext cx="4674311" cy="936104"/>
          </a:xfrm>
          <a:prstGeom prst="rect">
            <a:avLst/>
          </a:prstGeom>
        </p:spPr>
        <p:txBody>
          <a:bodyPr vert="horz" lIns="108878" tIns="54439" rIns="108878" bIns="54439" rtlCol="0">
            <a:noAutofit/>
          </a:bodyPr>
          <a:lstStyle>
            <a:lvl1pPr marL="0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b="0" kern="1200" baseline="0">
                <a:solidFill>
                  <a:srgbClr val="404040"/>
                </a:solidFill>
                <a:latin typeface="PFSquareSansPro-Regular"/>
                <a:ea typeface="+mn-ea"/>
                <a:cs typeface="PFSquareSansPro-Regular"/>
              </a:defRPr>
            </a:lvl1pPr>
            <a:lvl2pPr marL="544388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2pPr>
            <a:lvl3pPr marL="1088776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3pPr>
            <a:lvl4pPr marL="1633164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4pPr>
            <a:lvl5pPr marL="2177552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5pPr>
            <a:lvl6pPr marL="2994134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8522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910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7298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uk-UA" sz="2800" b="1" dirty="0">
                <a:latin typeface="Tahoma" pitchFamily="34" charset="0"/>
                <a:ea typeface="Tahoma" pitchFamily="34" charset="0"/>
                <a:cs typeface="Tahoma" pitchFamily="34" charset="0"/>
              </a:rPr>
              <a:t>В який момент про нас написало 50+ ресурсів?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5138" y="3397442"/>
            <a:ext cx="9715571" cy="234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51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ru-RU" dirty="0">
                <a:latin typeface="Tahoma" pitchFamily="34" charset="0"/>
                <a:ea typeface="Tahoma" pitchFamily="34" charset="0"/>
                <a:cs typeface="Tahoma" pitchFamily="34" charset="0"/>
              </a:rPr>
              <a:t>Робота з</a:t>
            </a:r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і ЗМІ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2042" y="261442"/>
            <a:ext cx="5674217" cy="5943600"/>
          </a:xfrm>
          <a:prstGeom prst="rect">
            <a:avLst/>
          </a:prstGeom>
        </p:spPr>
      </p:pic>
      <p:sp>
        <p:nvSpPr>
          <p:cNvPr id="14" name="Content Placeholder 4"/>
          <p:cNvSpPr txBox="1">
            <a:spLocks/>
          </p:cNvSpPr>
          <p:nvPr/>
        </p:nvSpPr>
        <p:spPr>
          <a:xfrm>
            <a:off x="624979" y="1504388"/>
            <a:ext cx="4032448" cy="4301670"/>
          </a:xfrm>
          <a:prstGeom prst="rect">
            <a:avLst/>
          </a:prstGeom>
        </p:spPr>
        <p:txBody>
          <a:bodyPr vert="horz" lIns="108878" tIns="54439" rIns="108878" bIns="54439" rtlCol="0">
            <a:noAutofit/>
          </a:bodyPr>
          <a:lstStyle>
            <a:lvl1pPr marL="0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b="0" kern="1200" baseline="0">
                <a:solidFill>
                  <a:srgbClr val="404040"/>
                </a:solidFill>
                <a:latin typeface="PFSquareSansPro-Regular"/>
                <a:ea typeface="+mn-ea"/>
                <a:cs typeface="PFSquareSansPro-Regular"/>
              </a:defRPr>
            </a:lvl1pPr>
            <a:lvl2pPr marL="544388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2pPr>
            <a:lvl3pPr marL="1088776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3pPr>
            <a:lvl4pPr marL="1633164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4pPr>
            <a:lvl5pPr marL="2177552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5pPr>
            <a:lvl6pPr marL="2994134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8522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910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7298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auto">
              <a:spcAft>
                <a:spcPts val="0"/>
              </a:spcAft>
              <a:buFont typeface="Arial"/>
              <a:buAutoNum type="arabicPeriod"/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Користуйтесь всіма можливостями засвітитись. </a:t>
            </a:r>
          </a:p>
          <a:p>
            <a:pPr marL="342900" indent="-342900" fontAlgn="auto">
              <a:spcAft>
                <a:spcPts val="0"/>
              </a:spcAft>
              <a:buFont typeface="Arial"/>
              <a:buAutoNum type="arabicPeriod"/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Без маркетингу і піару проект – </a:t>
            </a: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приречений на 99%.</a:t>
            </a:r>
            <a:endParaRPr lang="uk-UA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118059"/>
            <a:ext cx="6522983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977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Кейс «Донор</a:t>
            </a:r>
            <a:r>
              <a:rPr lang="en-US" dirty="0">
                <a:latin typeface="Tahoma" pitchFamily="34" charset="0"/>
                <a:ea typeface="Tahoma" pitchFamily="34" charset="0"/>
                <a:cs typeface="Tahoma" pitchFamily="34" charset="0"/>
              </a:rPr>
              <a:t>UA</a:t>
            </a:r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» / </a:t>
            </a:r>
            <a:r>
              <a:rPr lang="en-US" dirty="0" err="1">
                <a:latin typeface="Tahoma" pitchFamily="34" charset="0"/>
                <a:ea typeface="Tahoma" pitchFamily="34" charset="0"/>
                <a:cs typeface="Tahoma" pitchFamily="34" charset="0"/>
              </a:rPr>
              <a:t>Udonors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9364" y="133202"/>
            <a:ext cx="4143405" cy="648181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55" y="1222179"/>
            <a:ext cx="69913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82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4982" y="25278"/>
            <a:ext cx="7615293" cy="650086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Кейс «Бот Жеглов»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36" y="6094090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4"/>
          <p:cNvSpPr txBox="1">
            <a:spLocks/>
          </p:cNvSpPr>
          <p:nvPr/>
        </p:nvSpPr>
        <p:spPr>
          <a:xfrm>
            <a:off x="624979" y="1504388"/>
            <a:ext cx="4032448" cy="4301670"/>
          </a:xfrm>
          <a:prstGeom prst="rect">
            <a:avLst/>
          </a:prstGeom>
        </p:spPr>
        <p:txBody>
          <a:bodyPr vert="horz" lIns="108878" tIns="54439" rIns="108878" bIns="54439" rtlCol="0">
            <a:noAutofit/>
          </a:bodyPr>
          <a:lstStyle>
            <a:lvl1pPr marL="0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b="0" kern="1200" baseline="0">
                <a:solidFill>
                  <a:srgbClr val="404040"/>
                </a:solidFill>
                <a:latin typeface="PFSquareSansPro-Regular"/>
                <a:ea typeface="+mn-ea"/>
                <a:cs typeface="PFSquareSansPro-Regular"/>
              </a:defRPr>
            </a:lvl1pPr>
            <a:lvl2pPr marL="544388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2pPr>
            <a:lvl3pPr marL="1088776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3pPr>
            <a:lvl4pPr marL="1633164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4pPr>
            <a:lvl5pPr marL="2177552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5pPr>
            <a:lvl6pPr marL="2994134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8522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910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7298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Украинские разработчики запустили Telegram-бот "Жеглов", который поможет пользователям и органам Министерства внутренних дел бороться с мошенничеством в интернете. </a:t>
            </a:r>
            <a:endParaRPr lang="uk-UA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28674" name="Picture 2" descr="Фото: украинцы написали бота-сыщика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36" y="3050744"/>
            <a:ext cx="4348974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735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Аналіз трафіку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131" y="3293323"/>
            <a:ext cx="9715571" cy="23431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049" y="1512929"/>
            <a:ext cx="10487102" cy="4143405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5689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3721323" y="3141762"/>
            <a:ext cx="4824536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Прямоугольник 15"/>
          <p:cNvSpPr/>
          <p:nvPr/>
        </p:nvSpPr>
        <p:spPr>
          <a:xfrm>
            <a:off x="2882878" y="2493690"/>
            <a:ext cx="7015422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Текст 2"/>
          <p:cNvSpPr>
            <a:spLocks noGrp="1"/>
          </p:cNvSpPr>
          <p:nvPr>
            <p:ph type="body" sz="quarter" idx="10"/>
          </p:nvPr>
        </p:nvSpPr>
        <p:spPr>
          <a:xfrm>
            <a:off x="668299" y="2004454"/>
            <a:ext cx="1800522" cy="1857388"/>
          </a:xfrm>
        </p:spPr>
        <p:txBody>
          <a:bodyPr/>
          <a:lstStyle/>
          <a:p>
            <a:r>
              <a:rPr lang="ru-RU" sz="11500" dirty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5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025621" y="2482290"/>
            <a:ext cx="45719" cy="996142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2" name="Текст 1"/>
          <p:cNvSpPr>
            <a:spLocks noGrp="1"/>
          </p:cNvSpPr>
          <p:nvPr>
            <p:ph type="body" idx="1"/>
          </p:nvPr>
        </p:nvSpPr>
        <p:spPr>
          <a:xfrm>
            <a:off x="2882877" y="1917626"/>
            <a:ext cx="6601366" cy="2880320"/>
          </a:xfrm>
          <a:noFill/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ru-RU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Бізнес </a:t>
            </a:r>
          </a:p>
          <a:p>
            <a:pPr algn="ctr">
              <a:lnSpc>
                <a:spcPct val="80000"/>
              </a:lnSpc>
            </a:pPr>
            <a:r>
              <a:rPr lang="ru-RU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та партнери</a:t>
            </a:r>
          </a:p>
        </p:txBody>
      </p:sp>
      <p:pic>
        <p:nvPicPr>
          <p:cNvPr id="10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7924" y="517230"/>
            <a:ext cx="6905089" cy="54864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4979" y="1504388"/>
            <a:ext cx="3600400" cy="4301670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Корпоративне донорство (Приватбанк </a:t>
            </a:r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https://donor.ua/news/2065</a:t>
            </a: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Партнерська програма.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Повинна </a:t>
            </a: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бути людина, що відповідатиме за роботу з партнерами.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Партнери та бізнес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15" y="3849796"/>
            <a:ext cx="8186797" cy="210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000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Партнери та бізнес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4905" y="1495450"/>
            <a:ext cx="7797338" cy="4572000"/>
          </a:xfrm>
          <a:prstGeom prst="rect">
            <a:avLst/>
          </a:prstGeom>
        </p:spPr>
      </p:pic>
      <p:sp>
        <p:nvSpPr>
          <p:cNvPr id="14" name="Content Placeholder 4"/>
          <p:cNvSpPr txBox="1">
            <a:spLocks/>
          </p:cNvSpPr>
          <p:nvPr/>
        </p:nvSpPr>
        <p:spPr>
          <a:xfrm>
            <a:off x="624979" y="1504388"/>
            <a:ext cx="3024336" cy="4301670"/>
          </a:xfrm>
          <a:prstGeom prst="rect">
            <a:avLst/>
          </a:prstGeom>
        </p:spPr>
        <p:txBody>
          <a:bodyPr vert="horz" lIns="108878" tIns="54439" rIns="108878" bIns="54439" rtlCol="0">
            <a:noAutofit/>
          </a:bodyPr>
          <a:lstStyle>
            <a:lvl1pPr marL="0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b="0" kern="1200" baseline="0">
                <a:solidFill>
                  <a:srgbClr val="404040"/>
                </a:solidFill>
                <a:latin typeface="PFSquareSansPro-Regular"/>
                <a:ea typeface="+mn-ea"/>
                <a:cs typeface="PFSquareSansPro-Regular"/>
              </a:defRPr>
            </a:lvl1pPr>
            <a:lvl2pPr marL="544388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2pPr>
            <a:lvl3pPr marL="1088776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3pPr>
            <a:lvl4pPr marL="1633164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4pPr>
            <a:lvl5pPr marL="2177552" indent="0" algn="l" defTabSz="544388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PFSquareSansPro-Regular"/>
                <a:ea typeface="+mn-ea"/>
                <a:cs typeface="PFSquareSansPro-Regular"/>
              </a:defRPr>
            </a:lvl5pPr>
            <a:lvl6pPr marL="2994134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8522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910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7298" indent="-272194" algn="l" defTabSz="544388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Інтеграція інформації про медичні лабораторії Сінево  на сторінці «Де здати кров?»</a:t>
            </a:r>
          </a:p>
        </p:txBody>
      </p:sp>
    </p:spTree>
    <p:extLst>
      <p:ext uri="{BB962C8B-B14F-4D97-AF65-F5344CB8AC3E}">
        <p14:creationId xmlns:p14="http://schemas.microsoft.com/office/powerpoint/2010/main" val="3263884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3505299" y="3832202"/>
            <a:ext cx="5400600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7" name="Прямоугольник 16"/>
          <p:cNvSpPr/>
          <p:nvPr/>
        </p:nvSpPr>
        <p:spPr>
          <a:xfrm>
            <a:off x="3289275" y="3141762"/>
            <a:ext cx="5760640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Прямоугольник 15"/>
          <p:cNvSpPr/>
          <p:nvPr/>
        </p:nvSpPr>
        <p:spPr>
          <a:xfrm>
            <a:off x="2540829" y="2493690"/>
            <a:ext cx="7301174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Текст 2"/>
          <p:cNvSpPr>
            <a:spLocks noGrp="1"/>
          </p:cNvSpPr>
          <p:nvPr>
            <p:ph type="body" sz="quarter" idx="10"/>
          </p:nvPr>
        </p:nvSpPr>
        <p:spPr>
          <a:xfrm>
            <a:off x="668299" y="2004454"/>
            <a:ext cx="1800522" cy="1857388"/>
          </a:xfrm>
        </p:spPr>
        <p:txBody>
          <a:bodyPr/>
          <a:lstStyle/>
          <a:p>
            <a:r>
              <a:rPr lang="en-US" sz="11500" dirty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1</a:t>
            </a:r>
            <a:endParaRPr lang="ru-RU" sz="11500" dirty="0">
              <a:solidFill>
                <a:srgbClr val="FF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025621" y="2482290"/>
            <a:ext cx="45719" cy="996142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4" name="Прямоугольник 13"/>
          <p:cNvSpPr/>
          <p:nvPr/>
        </p:nvSpPr>
        <p:spPr>
          <a:xfrm>
            <a:off x="3289275" y="1845618"/>
            <a:ext cx="5760640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2" name="Текст 1"/>
          <p:cNvSpPr>
            <a:spLocks noGrp="1"/>
          </p:cNvSpPr>
          <p:nvPr>
            <p:ph type="body" idx="1"/>
          </p:nvPr>
        </p:nvSpPr>
        <p:spPr>
          <a:xfrm>
            <a:off x="2882877" y="1845618"/>
            <a:ext cx="6601366" cy="2880320"/>
          </a:xfrm>
          <a:noFill/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</a:pPr>
            <a:r>
              <a:rPr lang="ru-RU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Ідентифікація проблеми</a:t>
            </a:r>
          </a:p>
        </p:txBody>
      </p:sp>
      <p:pic>
        <p:nvPicPr>
          <p:cNvPr id="15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3721323" y="3141762"/>
            <a:ext cx="4824536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Прямоугольник 15"/>
          <p:cNvSpPr/>
          <p:nvPr/>
        </p:nvSpPr>
        <p:spPr>
          <a:xfrm>
            <a:off x="2882878" y="2493690"/>
            <a:ext cx="7015422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Текст 2"/>
          <p:cNvSpPr>
            <a:spLocks noGrp="1"/>
          </p:cNvSpPr>
          <p:nvPr>
            <p:ph type="body" sz="quarter" idx="10"/>
          </p:nvPr>
        </p:nvSpPr>
        <p:spPr>
          <a:xfrm>
            <a:off x="668299" y="2004454"/>
            <a:ext cx="1800522" cy="1857388"/>
          </a:xfrm>
        </p:spPr>
        <p:txBody>
          <a:bodyPr/>
          <a:lstStyle/>
          <a:p>
            <a:r>
              <a:rPr lang="ru-RU" sz="11500" dirty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6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025621" y="2482290"/>
            <a:ext cx="45719" cy="996142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2" name="Текст 1"/>
          <p:cNvSpPr>
            <a:spLocks noGrp="1"/>
          </p:cNvSpPr>
          <p:nvPr>
            <p:ph type="body" idx="1"/>
          </p:nvPr>
        </p:nvSpPr>
        <p:spPr>
          <a:xfrm>
            <a:off x="2882877" y="1917626"/>
            <a:ext cx="6601366" cy="2880320"/>
          </a:xfrm>
          <a:noFill/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ru-RU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Державні </a:t>
            </a:r>
          </a:p>
          <a:p>
            <a:pPr algn="ctr">
              <a:lnSpc>
                <a:spcPct val="80000"/>
              </a:lnSpc>
            </a:pPr>
            <a:r>
              <a:rPr lang="ru-RU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органи</a:t>
            </a:r>
          </a:p>
        </p:txBody>
      </p:sp>
      <p:pic>
        <p:nvPicPr>
          <p:cNvPr id="10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4251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4979" y="1504388"/>
            <a:ext cx="3600400" cy="4301670"/>
          </a:xfrm>
        </p:spPr>
        <p:txBody>
          <a:bodyPr>
            <a:noAutofit/>
          </a:bodyPr>
          <a:lstStyle/>
          <a:p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Інтеграція Донор</a:t>
            </a:r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UA </a:t>
            </a: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з центром інформування киян.</a:t>
            </a:r>
            <a:endParaRPr lang="uk-UA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en-US" dirty="0">
                <a:latin typeface="Tahoma" pitchFamily="34" charset="0"/>
                <a:ea typeface="Tahoma" pitchFamily="34" charset="0"/>
                <a:cs typeface="Tahoma" pitchFamily="34" charset="0"/>
              </a:rPr>
              <a:t>Kyiv Smart City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838" y="1493450"/>
            <a:ext cx="6873228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459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4979" y="1504388"/>
            <a:ext cx="3600400" cy="4301670"/>
          </a:xfrm>
        </p:spPr>
        <p:txBody>
          <a:bodyPr>
            <a:noAutofit/>
          </a:bodyPr>
          <a:lstStyle/>
          <a:p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Інтеграція Донор</a:t>
            </a:r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UA </a:t>
            </a: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з порталом «Розумне м</a:t>
            </a: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істо»</a:t>
            </a: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.</a:t>
            </a:r>
            <a:endParaRPr lang="uk-UA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Розумне місто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0136" y="549474"/>
            <a:ext cx="7591425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9985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3721323" y="3141762"/>
            <a:ext cx="4824536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Прямоугольник 15"/>
          <p:cNvSpPr/>
          <p:nvPr/>
        </p:nvSpPr>
        <p:spPr>
          <a:xfrm>
            <a:off x="2882878" y="2493690"/>
            <a:ext cx="7015422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Текст 2"/>
          <p:cNvSpPr>
            <a:spLocks noGrp="1"/>
          </p:cNvSpPr>
          <p:nvPr>
            <p:ph type="body" sz="quarter" idx="10"/>
          </p:nvPr>
        </p:nvSpPr>
        <p:spPr>
          <a:xfrm>
            <a:off x="668299" y="2004454"/>
            <a:ext cx="1800522" cy="1857388"/>
          </a:xfrm>
        </p:spPr>
        <p:txBody>
          <a:bodyPr/>
          <a:lstStyle/>
          <a:p>
            <a:r>
              <a:rPr lang="en-US" sz="11500" dirty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7</a:t>
            </a:r>
            <a:endParaRPr lang="ru-RU" sz="11500" dirty="0">
              <a:solidFill>
                <a:srgbClr val="FF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025621" y="2482290"/>
            <a:ext cx="45719" cy="996142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2" name="Текст 1"/>
          <p:cNvSpPr>
            <a:spLocks noGrp="1"/>
          </p:cNvSpPr>
          <p:nvPr>
            <p:ph type="body" idx="1"/>
          </p:nvPr>
        </p:nvSpPr>
        <p:spPr>
          <a:xfrm>
            <a:off x="2882877" y="1917626"/>
            <a:ext cx="6601366" cy="2880320"/>
          </a:xfrm>
          <a:noFill/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uk-UA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Інструменти</a:t>
            </a:r>
            <a:endParaRPr lang="ru-RU" sz="4800" b="0" spc="3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99637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4979" y="1504388"/>
            <a:ext cx="3600400" cy="4301670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Microsoft for Non profit (https://donor.ua/blog/2047)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Microsoft BizSpark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Google for Non profit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Asana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Інструменти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378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3721323" y="3141762"/>
            <a:ext cx="4824536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Прямоугольник 15"/>
          <p:cNvSpPr/>
          <p:nvPr/>
        </p:nvSpPr>
        <p:spPr>
          <a:xfrm>
            <a:off x="2882878" y="2493690"/>
            <a:ext cx="7015422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Текст 2"/>
          <p:cNvSpPr>
            <a:spLocks noGrp="1"/>
          </p:cNvSpPr>
          <p:nvPr>
            <p:ph type="body" sz="quarter" idx="10"/>
          </p:nvPr>
        </p:nvSpPr>
        <p:spPr>
          <a:xfrm>
            <a:off x="668299" y="2004454"/>
            <a:ext cx="1800522" cy="1857388"/>
          </a:xfrm>
        </p:spPr>
        <p:txBody>
          <a:bodyPr/>
          <a:lstStyle/>
          <a:p>
            <a:r>
              <a:rPr lang="en-US" sz="11500" dirty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8</a:t>
            </a:r>
            <a:endParaRPr lang="ru-RU" sz="11500" dirty="0">
              <a:solidFill>
                <a:srgbClr val="FF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025621" y="2482290"/>
            <a:ext cx="45719" cy="996142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2" name="Текст 1"/>
          <p:cNvSpPr>
            <a:spLocks noGrp="1"/>
          </p:cNvSpPr>
          <p:nvPr>
            <p:ph type="body" idx="1"/>
          </p:nvPr>
        </p:nvSpPr>
        <p:spPr>
          <a:xfrm>
            <a:off x="2882877" y="1917626"/>
            <a:ext cx="6601366" cy="2880320"/>
          </a:xfrm>
          <a:noFill/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ru-RU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Чого </a:t>
            </a:r>
          </a:p>
          <a:p>
            <a:pPr algn="ctr">
              <a:lnSpc>
                <a:spcPct val="80000"/>
              </a:lnSpc>
            </a:pPr>
            <a:r>
              <a:rPr lang="ru-RU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не вистач</a:t>
            </a:r>
            <a:r>
              <a:rPr lang="uk-UA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ає?</a:t>
            </a:r>
            <a:endParaRPr lang="ru-RU" sz="4800" b="0" spc="3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38345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4979" y="1504388"/>
            <a:ext cx="3600400" cy="4301670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Системного підходу щодо вирішення проблем.</a:t>
            </a:r>
          </a:p>
          <a:p>
            <a:pPr marL="342900" indent="-342900">
              <a:buFont typeface="+mj-lt"/>
              <a:buAutoNum type="arabicPeriod"/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Інвесторів та розумних грошей.</a:t>
            </a:r>
          </a:p>
          <a:p>
            <a:pPr marL="342900" indent="-342900">
              <a:buFont typeface="+mj-lt"/>
              <a:buAutoNum type="arabicPeriod"/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Внутрішнього ринку.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ru-RU" dirty="0">
                <a:latin typeface="Tahoma" pitchFamily="34" charset="0"/>
                <a:ea typeface="Tahoma" pitchFamily="34" charset="0"/>
                <a:cs typeface="Tahoma" pitchFamily="34" charset="0"/>
              </a:rPr>
              <a:t>Чого не вистача</a:t>
            </a:r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є?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19842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1"/>
          <p:cNvSpPr>
            <a:spLocks noGrp="1"/>
          </p:cNvSpPr>
          <p:nvPr>
            <p:ph type="body" idx="1"/>
          </p:nvPr>
        </p:nvSpPr>
        <p:spPr>
          <a:xfrm>
            <a:off x="2209155" y="1125538"/>
            <a:ext cx="7500990" cy="4896544"/>
          </a:xfrm>
        </p:spPr>
        <p:txBody>
          <a:bodyPr>
            <a:noAutofit/>
          </a:bodyPr>
          <a:lstStyle/>
          <a:p>
            <a:pPr algn="ctr"/>
            <a:endParaRPr lang="en-US" sz="5400" b="0" spc="300" dirty="0">
              <a:solidFill>
                <a:srgbClr val="FF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ctr"/>
            <a:endParaRPr lang="ru-RU" sz="5400" b="0" spc="300" dirty="0">
              <a:solidFill>
                <a:schemeClr val="bg1">
                  <a:lumMod val="5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ctr"/>
            <a:r>
              <a:rPr lang="ru-RU" sz="5400" b="0" spc="3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Краковецький Олександр</a:t>
            </a:r>
          </a:p>
          <a:p>
            <a:pPr algn="ctr"/>
            <a:r>
              <a:rPr lang="en-US" sz="1800" b="0" spc="3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CEO DevRain Solutions</a:t>
            </a:r>
          </a:p>
          <a:p>
            <a:pPr algn="ctr"/>
            <a:r>
              <a:rPr lang="en-US" sz="1800" b="0" spc="3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CTO </a:t>
            </a:r>
            <a:r>
              <a:rPr lang="ru-RU" sz="1800" b="0" spc="3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Донор</a:t>
            </a:r>
            <a:r>
              <a:rPr lang="en-US" sz="1800" b="0" spc="3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UA</a:t>
            </a:r>
            <a:endParaRPr lang="uk-UA" sz="1800" b="0" spc="300" dirty="0">
              <a:solidFill>
                <a:schemeClr val="bg1">
                  <a:lumMod val="5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ctr"/>
            <a:r>
              <a:rPr lang="en-US" sz="1800" b="0" spc="300" dirty="0">
                <a:solidFill>
                  <a:schemeClr val="accent4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alex.krakovetskiy@devrain.com</a:t>
            </a:r>
          </a:p>
          <a:p>
            <a:pPr algn="ctr"/>
            <a:r>
              <a:rPr lang="en-US" sz="1800" b="0" spc="300" dirty="0">
                <a:solidFill>
                  <a:schemeClr val="accent4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fb.com/</a:t>
            </a:r>
            <a:r>
              <a:rPr lang="en-US" sz="1800" b="0" spc="300" dirty="0" err="1">
                <a:solidFill>
                  <a:schemeClr val="accent4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alex.krakovetskiy</a:t>
            </a:r>
            <a:endParaRPr lang="ru-RU" sz="1800" b="0" spc="300" dirty="0">
              <a:solidFill>
                <a:schemeClr val="accent4">
                  <a:lumMod val="5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ctr"/>
            <a:endParaRPr lang="ru-RU" sz="5400" b="0" spc="300" dirty="0">
              <a:solidFill>
                <a:schemeClr val="bg1">
                  <a:lumMod val="5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ctr"/>
            <a:endParaRPr lang="ru-RU" sz="5400" b="0" spc="300" dirty="0">
              <a:solidFill>
                <a:schemeClr val="bg1">
                  <a:lumMod val="5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0271" y="439738"/>
            <a:ext cx="1318758" cy="1371600"/>
          </a:xfrm>
          <a:prstGeom prst="rect">
            <a:avLst/>
          </a:prstGeom>
        </p:spPr>
      </p:pic>
      <p:pic>
        <p:nvPicPr>
          <p:cNvPr id="2050" name="Picture 2" descr="http://devrain.com/Images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671" y="5503936"/>
            <a:ext cx="1905000" cy="80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/>
          <p:cNvSpPr/>
          <p:nvPr/>
        </p:nvSpPr>
        <p:spPr>
          <a:xfrm>
            <a:off x="739736" y="1224740"/>
            <a:ext cx="9678331" cy="2925134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057027" y="1648404"/>
            <a:ext cx="9361040" cy="1997414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sz="3200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Відсутність єдиного державного реєстру донорів крові.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200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Неефективність процесу рекрутингу донорів (а, скоріш, його відсутність).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9678331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6639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4979" y="1504388"/>
            <a:ext cx="4968552" cy="4085646"/>
          </a:xfrm>
        </p:spPr>
        <p:txBody>
          <a:bodyPr>
            <a:noAutofit/>
          </a:bodyPr>
          <a:lstStyle/>
          <a:p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ВМГО «Асоціація молодих донорів України»</a:t>
            </a:r>
          </a:p>
          <a:p>
            <a:endParaRPr lang="ru-RU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Дізнайся свою групу крові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Середа – день донора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Корпоративний день донора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Міжнародний день донора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Робота зі стан</a:t>
            </a: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ціями переливання, реципієнтами, донорами.</a:t>
            </a:r>
          </a:p>
          <a:p>
            <a:pPr marL="342900" indent="-342900">
              <a:buFont typeface="+mj-lt"/>
              <a:buAutoNum type="arabicPeriod"/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20+ міст.</a:t>
            </a:r>
          </a:p>
          <a:p>
            <a:pPr marL="342900" indent="-342900">
              <a:buFont typeface="+mj-lt"/>
              <a:buAutoNum type="arabicPeriod"/>
            </a:pP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Гаряча лінія.</a:t>
            </a:r>
          </a:p>
          <a:p>
            <a:endParaRPr lang="ru-RU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ru-RU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US" sz="1600" u="sng" dirty="0">
                <a:latin typeface="Tahoma" pitchFamily="34" charset="0"/>
                <a:ea typeface="Tahoma" pitchFamily="34" charset="0"/>
                <a:cs typeface="Tahoma" pitchFamily="34" charset="0"/>
              </a:rPr>
              <a:t>http://krov.ua/</a:t>
            </a:r>
            <a:endParaRPr lang="ru-RU" sz="1600" u="sng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Громадська організація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4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58" name="Picture 2" descr="http://500v.net/site/640/krov.u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8522" y="1123045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6639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3289275" y="3141762"/>
            <a:ext cx="5760640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Прямоугольник 15"/>
          <p:cNvSpPr/>
          <p:nvPr/>
        </p:nvSpPr>
        <p:spPr>
          <a:xfrm>
            <a:off x="3577307" y="2493690"/>
            <a:ext cx="5256584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Текст 2"/>
          <p:cNvSpPr>
            <a:spLocks noGrp="1"/>
          </p:cNvSpPr>
          <p:nvPr>
            <p:ph type="body" sz="quarter" idx="10"/>
          </p:nvPr>
        </p:nvSpPr>
        <p:spPr>
          <a:xfrm>
            <a:off x="668299" y="2004454"/>
            <a:ext cx="1800522" cy="1857388"/>
          </a:xfrm>
        </p:spPr>
        <p:txBody>
          <a:bodyPr/>
          <a:lstStyle/>
          <a:p>
            <a:r>
              <a:rPr lang="en-US" sz="11500" dirty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</a:t>
            </a:r>
            <a:endParaRPr lang="ru-RU" sz="11500" dirty="0">
              <a:solidFill>
                <a:srgbClr val="FF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025621" y="2482290"/>
            <a:ext cx="45719" cy="996142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2" name="Текст 1"/>
          <p:cNvSpPr>
            <a:spLocks noGrp="1"/>
          </p:cNvSpPr>
          <p:nvPr>
            <p:ph type="body" idx="1"/>
          </p:nvPr>
        </p:nvSpPr>
        <p:spPr>
          <a:xfrm>
            <a:off x="2882877" y="1845618"/>
            <a:ext cx="6601366" cy="2880320"/>
          </a:xfrm>
          <a:noFill/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</a:pPr>
            <a:r>
              <a:rPr lang="uk-UA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Технологічний партнер</a:t>
            </a:r>
            <a:endParaRPr lang="ru-RU" sz="4800" b="0" spc="3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4979" y="1504388"/>
            <a:ext cx="4968552" cy="4301670"/>
          </a:xfrm>
        </p:spPr>
        <p:txBody>
          <a:bodyPr>
            <a:noAutofit/>
          </a:bodyPr>
          <a:lstStyle/>
          <a:p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We build mobile and cloud solutions ...with a focus of simplicity and function</a:t>
            </a:r>
          </a:p>
          <a:p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DevRain Solutions specialization is mobile, desktop and cloud development (Windows Phone, Windows 8/10, ASP.NET MVC, Microsoft Azure, iOS, Android, </a:t>
            </a:r>
            <a:r>
              <a:rPr lang="en-US" sz="16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Xamarin</a:t>
            </a:r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, WPF, UX/UI). We delivered numerous mobile applications, web sites and cloud solutions for startups, entertainment, bank, TV and enterprise brands. Providing a full stack development from the idea to publishing, as well as research &amp; development, startups consulting, proof of concept and other services.</a:t>
            </a:r>
          </a:p>
          <a:p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US" sz="1600" u="sng" dirty="0">
                <a:latin typeface="Tahoma" pitchFamily="34" charset="0"/>
                <a:ea typeface="Tahoma" pitchFamily="34" charset="0"/>
                <a:cs typeface="Tahoma" pitchFamily="34" charset="0"/>
              </a:rPr>
              <a:t>http://devrain.com </a:t>
            </a:r>
            <a:endParaRPr lang="ru-RU" sz="1600" u="sng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en-US" dirty="0">
                <a:latin typeface="Tahoma" pitchFamily="34" charset="0"/>
                <a:ea typeface="Tahoma" pitchFamily="34" charset="0"/>
                <a:cs typeface="Tahoma" pitchFamily="34" charset="0"/>
              </a:rPr>
              <a:t>DevRain Solutions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4" name="c0b8fe3f-a0a1-4c1a-9873-8e1faf05ff60" descr="620D9C86-65B1-4C31-BBA1-162CC6ADBF49@la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922123" y="6309364"/>
            <a:ext cx="625979" cy="206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6639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4979" y="1504388"/>
            <a:ext cx="4968552" cy="4301670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Розробка. 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Дизайн. 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Тестування.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П</a:t>
            </a:r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і</a:t>
            </a:r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дтримка.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Перша перемога:</a:t>
            </a:r>
          </a:p>
          <a:p>
            <a:endParaRPr lang="ru-RU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IDCEE &amp; </a:t>
            </a:r>
            <a:r>
              <a:rPr lang="en-US" sz="16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Socialboost</a:t>
            </a:r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</a:p>
          <a:p>
            <a:r>
              <a:rPr lang="en-US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Hackathon</a:t>
            </a:r>
            <a:endParaRPr lang="uk-UA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uk-UA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Приз: 100 тис. грн.</a:t>
            </a:r>
            <a:endParaRPr lang="ru-RU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en-US" dirty="0">
                <a:latin typeface="Tahoma" pitchFamily="34" charset="0"/>
                <a:ea typeface="Tahoma" pitchFamily="34" charset="0"/>
                <a:cs typeface="Tahoma" pitchFamily="34" charset="0"/>
              </a:rPr>
              <a:t>DevRain Solutions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4" name="Picture 2" descr="https://pbs.twimg.com/media/BzlzkPpIUAA9nu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619" y="117426"/>
            <a:ext cx="5715000" cy="380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347" y="2925738"/>
            <a:ext cx="5496732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63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4081363" y="3141762"/>
            <a:ext cx="4176464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Прямоугольник 15"/>
          <p:cNvSpPr/>
          <p:nvPr/>
        </p:nvSpPr>
        <p:spPr>
          <a:xfrm>
            <a:off x="3577307" y="2493690"/>
            <a:ext cx="5112568" cy="10081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Текст 2"/>
          <p:cNvSpPr>
            <a:spLocks noGrp="1"/>
          </p:cNvSpPr>
          <p:nvPr>
            <p:ph type="body" sz="quarter" idx="10"/>
          </p:nvPr>
        </p:nvSpPr>
        <p:spPr>
          <a:xfrm>
            <a:off x="668299" y="2004454"/>
            <a:ext cx="1800522" cy="1857388"/>
          </a:xfrm>
        </p:spPr>
        <p:txBody>
          <a:bodyPr/>
          <a:lstStyle/>
          <a:p>
            <a:r>
              <a:rPr lang="ru-RU" sz="11500" dirty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3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025621" y="2482290"/>
            <a:ext cx="45719" cy="996142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2" name="Текст 1"/>
          <p:cNvSpPr>
            <a:spLocks noGrp="1"/>
          </p:cNvSpPr>
          <p:nvPr>
            <p:ph type="body" idx="1"/>
          </p:nvPr>
        </p:nvSpPr>
        <p:spPr>
          <a:xfrm>
            <a:off x="2882877" y="1917626"/>
            <a:ext cx="6601366" cy="2880320"/>
          </a:xfrm>
          <a:noFill/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ru-RU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Прототип </a:t>
            </a:r>
          </a:p>
          <a:p>
            <a:pPr algn="ctr">
              <a:lnSpc>
                <a:spcPct val="80000"/>
              </a:lnSpc>
            </a:pPr>
            <a:r>
              <a:rPr lang="ru-RU" sz="4800" b="0" spc="300" dirty="0">
                <a:latin typeface="Tahoma" pitchFamily="34" charset="0"/>
                <a:ea typeface="Tahoma" pitchFamily="34" charset="0"/>
                <a:cs typeface="Tahoma" pitchFamily="34" charset="0"/>
              </a:rPr>
              <a:t>та запуск</a:t>
            </a:r>
          </a:p>
        </p:txBody>
      </p:sp>
      <p:pic>
        <p:nvPicPr>
          <p:cNvPr id="10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4979" y="1504388"/>
            <a:ext cx="3600400" cy="4301670"/>
          </a:xfrm>
        </p:spPr>
        <p:txBody>
          <a:bodyPr>
            <a:noAutofit/>
          </a:bodyPr>
          <a:lstStyle/>
          <a:p>
            <a:r>
              <a:rPr lang="uk-UA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Весна 2015 </a:t>
            </a:r>
            <a:endParaRPr lang="ru-RU" sz="1600" u="sng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ru-RU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2000 донорів в офлайн базі, з яких активних – менше 300.</a:t>
            </a:r>
          </a:p>
          <a:p>
            <a:endParaRPr lang="ru-RU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ru-RU" sz="1600" dirty="0">
                <a:latin typeface="Tahoma" pitchFamily="34" charset="0"/>
                <a:ea typeface="Tahoma" pitchFamily="34" charset="0"/>
                <a:cs typeface="Tahoma" pitchFamily="34" charset="0"/>
              </a:rPr>
              <a:t>Пройшло майже непомітно для широкого загалу.</a:t>
            </a:r>
          </a:p>
          <a:p>
            <a:endParaRPr lang="ru-RU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ru-RU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ru-RU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ru-RU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uk-UA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4979" y="472902"/>
            <a:ext cx="5688632" cy="1152128"/>
          </a:xfrm>
        </p:spPr>
        <p:txBody>
          <a:bodyPr/>
          <a:lstStyle/>
          <a:p>
            <a:r>
              <a:rPr lang="uk-UA" dirty="0">
                <a:latin typeface="Tahoma" pitchFamily="34" charset="0"/>
                <a:ea typeface="Tahoma" pitchFamily="34" charset="0"/>
                <a:cs typeface="Tahoma" pitchFamily="34" charset="0"/>
              </a:rPr>
              <a:t>Запуск</a:t>
            </a:r>
            <a:endParaRPr lang="en-US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9736" y="1072340"/>
            <a:ext cx="5143537" cy="45719"/>
          </a:xfrm>
          <a:prstGeom prst="rect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-1" y="1072340"/>
            <a:ext cx="73973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5762944" y="981522"/>
            <a:ext cx="240657" cy="240657"/>
          </a:xfrm>
          <a:prstGeom prst="ellipse">
            <a:avLst/>
          </a:prstGeom>
          <a:solidFill>
            <a:srgbClr val="E6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" descr="https://donor.ua/Content/Images/logo-color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6143461"/>
            <a:ext cx="2338852" cy="53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2" name="Picture 2" descr="http://vpo.socialboost.com.ua/ideas_images/388/800x400x1422910059_e8d38921fe107c4bbde1d4bbb20ae8c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411" y="1715848"/>
            <a:ext cx="7610475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7507" y="401555"/>
            <a:ext cx="6229396" cy="627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32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Другая 1">
      <a:dk1>
        <a:sysClr val="windowText" lastClr="000000"/>
      </a:dk1>
      <a:lt1>
        <a:sysClr val="window" lastClr="FFFFFF"/>
      </a:lt1>
      <a:dk2>
        <a:srgbClr val="BBC4D0"/>
      </a:dk2>
      <a:lt2>
        <a:srgbClr val="FFFFFF"/>
      </a:lt2>
      <a:accent1>
        <a:srgbClr val="FF3500"/>
      </a:accent1>
      <a:accent2>
        <a:srgbClr val="6D757C"/>
      </a:accent2>
      <a:accent3>
        <a:srgbClr val="89BD2B"/>
      </a:accent3>
      <a:accent4>
        <a:srgbClr val="8064A2"/>
      </a:accent4>
      <a:accent5>
        <a:srgbClr val="4BACC6"/>
      </a:accent5>
      <a:accent6>
        <a:srgbClr val="F54F95"/>
      </a:accent6>
      <a:hlink>
        <a:srgbClr val="FFFFFF"/>
      </a:hlink>
      <a:folHlink>
        <a:srgbClr val="FFFF00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5143</TotalTime>
  <Words>506</Words>
  <Application>Microsoft Office PowerPoint</Application>
  <PresentationFormat>Custom</PresentationFormat>
  <Paragraphs>106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Calibri</vt:lpstr>
      <vt:lpstr>PFSquareSansPro-Regular</vt:lpstr>
      <vt:lpstr>PT Sans Caption</vt:lpstr>
      <vt:lpstr>Tahoma</vt:lpstr>
      <vt:lpstr>Trebuchet MS</vt:lpstr>
      <vt:lpstr>Wingdings</vt:lpstr>
      <vt:lpstr>Тема Office</vt:lpstr>
      <vt:lpstr>Специальное оформление</vt:lpstr>
      <vt:lpstr>PowerPoint Presentation</vt:lpstr>
      <vt:lpstr>PowerPoint Presentation</vt:lpstr>
      <vt:lpstr>PowerPoint Presentation</vt:lpstr>
      <vt:lpstr>Громадська організація</vt:lpstr>
      <vt:lpstr>PowerPoint Presentation</vt:lpstr>
      <vt:lpstr>DevRain Solutions</vt:lpstr>
      <vt:lpstr>DevRain Solutions</vt:lpstr>
      <vt:lpstr>PowerPoint Presentation</vt:lpstr>
      <vt:lpstr>Запуск</vt:lpstr>
      <vt:lpstr>PowerPoint Presentation</vt:lpstr>
      <vt:lpstr>PowerPoint Presentation</vt:lpstr>
      <vt:lpstr>Робота зі ЗМІ</vt:lpstr>
      <vt:lpstr>Робота зі ЗМІ</vt:lpstr>
      <vt:lpstr>Кейс «ДонорUA» / Udonors</vt:lpstr>
      <vt:lpstr>Кейс «Бот Жеглов»</vt:lpstr>
      <vt:lpstr>Аналіз трафіку</vt:lpstr>
      <vt:lpstr>PowerPoint Presentation</vt:lpstr>
      <vt:lpstr>Партнери та бізнес</vt:lpstr>
      <vt:lpstr>Партнери та бізнес</vt:lpstr>
      <vt:lpstr>PowerPoint Presentation</vt:lpstr>
      <vt:lpstr>Kyiv Smart City</vt:lpstr>
      <vt:lpstr>Розумне місто</vt:lpstr>
      <vt:lpstr>PowerPoint Presentation</vt:lpstr>
      <vt:lpstr>Інструменти</vt:lpstr>
      <vt:lpstr>PowerPoint Presentation</vt:lpstr>
      <vt:lpstr>Чого не вистачає?</vt:lpstr>
      <vt:lpstr>PowerPoint Presentation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Astron Alexander</dc:creator>
  <cp:lastModifiedBy>Oleksandr Krakovetskyi</cp:lastModifiedBy>
  <cp:revision>482</cp:revision>
  <dcterms:created xsi:type="dcterms:W3CDTF">2014-01-15T11:29:26Z</dcterms:created>
  <dcterms:modified xsi:type="dcterms:W3CDTF">2017-02-01T21:38:46Z</dcterms:modified>
</cp:coreProperties>
</file>